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6" autoAdjust="0"/>
    <p:restoredTop sz="94660"/>
  </p:normalViewPr>
  <p:slideViewPr>
    <p:cSldViewPr snapToGrid="0">
      <p:cViewPr varScale="1">
        <p:scale>
          <a:sx n="118" d="100"/>
          <a:sy n="118" d="100"/>
        </p:scale>
        <p:origin x="27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478C7E9-CBA7-4004-9F21-A80220C49FC5}" type="datetimeFigureOut">
              <a:rPr lang="en-GB" smtClean="0"/>
              <a:t>09/07/2020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0C5EEB-7DDA-41D3-B4B6-CBC1BC7ACD61}" type="slidenum">
              <a:rPr lang="en-GB" smtClean="0"/>
              <a:t>‹#›</a:t>
            </a:fld>
            <a:endParaRPr lang="en-GB"/>
          </a:p>
        </p:txBody>
      </p:sp>
    </p:spTree>
    <p:extLst>
      <p:ext uri="{BB962C8B-B14F-4D97-AF65-F5344CB8AC3E}">
        <p14:creationId xmlns:p14="http://schemas.microsoft.com/office/powerpoint/2010/main" val="3866869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478C7E9-CBA7-4004-9F21-A80220C49FC5}" type="datetimeFigureOut">
              <a:rPr lang="en-GB" smtClean="0"/>
              <a:t>09/07/2020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0C5EEB-7DDA-41D3-B4B6-CBC1BC7ACD61}" type="slidenum">
              <a:rPr lang="en-GB" smtClean="0"/>
              <a:t>‹#›</a:t>
            </a:fld>
            <a:endParaRPr lang="en-GB"/>
          </a:p>
        </p:txBody>
      </p:sp>
    </p:spTree>
    <p:extLst>
      <p:ext uri="{BB962C8B-B14F-4D97-AF65-F5344CB8AC3E}">
        <p14:creationId xmlns:p14="http://schemas.microsoft.com/office/powerpoint/2010/main" val="924499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478C7E9-CBA7-4004-9F21-A80220C49FC5}" type="datetimeFigureOut">
              <a:rPr lang="en-GB" smtClean="0"/>
              <a:t>09/07/2020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0C5EEB-7DDA-41D3-B4B6-CBC1BC7ACD61}" type="slidenum">
              <a:rPr lang="en-GB" smtClean="0"/>
              <a:t>‹#›</a:t>
            </a:fld>
            <a:endParaRPr lang="en-GB"/>
          </a:p>
        </p:txBody>
      </p:sp>
    </p:spTree>
    <p:extLst>
      <p:ext uri="{BB962C8B-B14F-4D97-AF65-F5344CB8AC3E}">
        <p14:creationId xmlns:p14="http://schemas.microsoft.com/office/powerpoint/2010/main" val="28340080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ECA3DE8-8B08-9940-80A7-75B8AD07FDB2}" type="datetimeFigureOut">
              <a:rPr lang="en-US" smtClean="0"/>
              <a:t>7/9/2020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201575-1A80-6D45-93E6-A7D5477B3B21}" type="slidenum">
              <a:rPr lang="en-US" smtClean="0"/>
              <a:t>‹#›</a:t>
            </a:fld>
            <a:endParaRPr lang="en-US"/>
          </a:p>
        </p:txBody>
      </p:sp>
    </p:spTree>
    <p:extLst>
      <p:ext uri="{BB962C8B-B14F-4D97-AF65-F5344CB8AC3E}">
        <p14:creationId xmlns:p14="http://schemas.microsoft.com/office/powerpoint/2010/main" val="1052036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CA3DE8-8B08-9940-80A7-75B8AD07FDB2}" type="datetimeFigureOut">
              <a:rPr lang="en-US" smtClean="0"/>
              <a:t>7/9/2020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201575-1A80-6D45-93E6-A7D5477B3B21}" type="slidenum">
              <a:rPr lang="en-US" smtClean="0"/>
              <a:t>‹#›</a:t>
            </a:fld>
            <a:endParaRPr lang="en-US"/>
          </a:p>
        </p:txBody>
      </p:sp>
    </p:spTree>
    <p:extLst>
      <p:ext uri="{BB962C8B-B14F-4D97-AF65-F5344CB8AC3E}">
        <p14:creationId xmlns:p14="http://schemas.microsoft.com/office/powerpoint/2010/main" val="12515688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CA3DE8-8B08-9940-80A7-75B8AD07FDB2}" type="datetimeFigureOut">
              <a:rPr lang="en-US" smtClean="0"/>
              <a:t>7/9/2020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201575-1A80-6D45-93E6-A7D5477B3B21}" type="slidenum">
              <a:rPr lang="en-US" smtClean="0"/>
              <a:t>‹#›</a:t>
            </a:fld>
            <a:endParaRPr lang="en-US"/>
          </a:p>
        </p:txBody>
      </p:sp>
    </p:spTree>
    <p:extLst>
      <p:ext uri="{BB962C8B-B14F-4D97-AF65-F5344CB8AC3E}">
        <p14:creationId xmlns:p14="http://schemas.microsoft.com/office/powerpoint/2010/main" val="34914159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ECA3DE8-8B08-9940-80A7-75B8AD07FDB2}" type="datetimeFigureOut">
              <a:rPr lang="en-US" smtClean="0"/>
              <a:t>7/9/2020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201575-1A80-6D45-93E6-A7D5477B3B21}" type="slidenum">
              <a:rPr lang="en-US" smtClean="0"/>
              <a:t>‹#›</a:t>
            </a:fld>
            <a:endParaRPr lang="en-US"/>
          </a:p>
        </p:txBody>
      </p:sp>
    </p:spTree>
    <p:extLst>
      <p:ext uri="{BB962C8B-B14F-4D97-AF65-F5344CB8AC3E}">
        <p14:creationId xmlns:p14="http://schemas.microsoft.com/office/powerpoint/2010/main" val="15783025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ECA3DE8-8B08-9940-80A7-75B8AD07FDB2}" type="datetimeFigureOut">
              <a:rPr lang="en-US" smtClean="0"/>
              <a:t>7/9/2020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201575-1A80-6D45-93E6-A7D5477B3B21}" type="slidenum">
              <a:rPr lang="en-US" smtClean="0"/>
              <a:t>‹#›</a:t>
            </a:fld>
            <a:endParaRPr lang="en-US"/>
          </a:p>
        </p:txBody>
      </p:sp>
    </p:spTree>
    <p:extLst>
      <p:ext uri="{BB962C8B-B14F-4D97-AF65-F5344CB8AC3E}">
        <p14:creationId xmlns:p14="http://schemas.microsoft.com/office/powerpoint/2010/main" val="41913996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ECA3DE8-8B08-9940-80A7-75B8AD07FDB2}" type="datetimeFigureOut">
              <a:rPr lang="en-US" smtClean="0"/>
              <a:t>7/9/2020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201575-1A80-6D45-93E6-A7D5477B3B21}" type="slidenum">
              <a:rPr lang="en-US" smtClean="0"/>
              <a:t>‹#›</a:t>
            </a:fld>
            <a:endParaRPr lang="en-US"/>
          </a:p>
        </p:txBody>
      </p:sp>
    </p:spTree>
    <p:extLst>
      <p:ext uri="{BB962C8B-B14F-4D97-AF65-F5344CB8AC3E}">
        <p14:creationId xmlns:p14="http://schemas.microsoft.com/office/powerpoint/2010/main" val="39874514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CA3DE8-8B08-9940-80A7-75B8AD07FDB2}" type="datetimeFigureOut">
              <a:rPr lang="en-US" smtClean="0"/>
              <a:t>7/9/2020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201575-1A80-6D45-93E6-A7D5477B3B21}" type="slidenum">
              <a:rPr lang="en-US" smtClean="0"/>
              <a:t>‹#›</a:t>
            </a:fld>
            <a:endParaRPr lang="en-US"/>
          </a:p>
        </p:txBody>
      </p:sp>
    </p:spTree>
    <p:extLst>
      <p:ext uri="{BB962C8B-B14F-4D97-AF65-F5344CB8AC3E}">
        <p14:creationId xmlns:p14="http://schemas.microsoft.com/office/powerpoint/2010/main" val="31744452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CA3DE8-8B08-9940-80A7-75B8AD07FDB2}" type="datetimeFigureOut">
              <a:rPr lang="en-US" smtClean="0"/>
              <a:t>7/9/2020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201575-1A80-6D45-93E6-A7D5477B3B21}" type="slidenum">
              <a:rPr lang="en-US" smtClean="0"/>
              <a:t>‹#›</a:t>
            </a:fld>
            <a:endParaRPr lang="en-US"/>
          </a:p>
        </p:txBody>
      </p:sp>
    </p:spTree>
    <p:extLst>
      <p:ext uri="{BB962C8B-B14F-4D97-AF65-F5344CB8AC3E}">
        <p14:creationId xmlns:p14="http://schemas.microsoft.com/office/powerpoint/2010/main" val="349488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478C7E9-CBA7-4004-9F21-A80220C49FC5}" type="datetimeFigureOut">
              <a:rPr lang="en-GB" smtClean="0"/>
              <a:t>09/07/2020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0C5EEB-7DDA-41D3-B4B6-CBC1BC7ACD61}" type="slidenum">
              <a:rPr lang="en-GB" smtClean="0"/>
              <a:t>‹#›</a:t>
            </a:fld>
            <a:endParaRPr lang="en-GB"/>
          </a:p>
        </p:txBody>
      </p:sp>
    </p:spTree>
    <p:extLst>
      <p:ext uri="{BB962C8B-B14F-4D97-AF65-F5344CB8AC3E}">
        <p14:creationId xmlns:p14="http://schemas.microsoft.com/office/powerpoint/2010/main" val="290161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CA3DE8-8B08-9940-80A7-75B8AD07FDB2}" type="datetimeFigureOut">
              <a:rPr lang="en-US" smtClean="0"/>
              <a:t>7/9/2020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201575-1A80-6D45-93E6-A7D5477B3B21}" type="slidenum">
              <a:rPr lang="en-US" smtClean="0"/>
              <a:t>‹#›</a:t>
            </a:fld>
            <a:endParaRPr lang="en-US"/>
          </a:p>
        </p:txBody>
      </p:sp>
    </p:spTree>
    <p:extLst>
      <p:ext uri="{BB962C8B-B14F-4D97-AF65-F5344CB8AC3E}">
        <p14:creationId xmlns:p14="http://schemas.microsoft.com/office/powerpoint/2010/main" val="3201445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CA3DE8-8B08-9940-80A7-75B8AD07FDB2}" type="datetimeFigureOut">
              <a:rPr lang="en-US" smtClean="0"/>
              <a:t>7/9/2020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201575-1A80-6D45-93E6-A7D5477B3B21}" type="slidenum">
              <a:rPr lang="en-US" smtClean="0"/>
              <a:t>‹#›</a:t>
            </a:fld>
            <a:endParaRPr lang="en-US"/>
          </a:p>
        </p:txBody>
      </p:sp>
    </p:spTree>
    <p:extLst>
      <p:ext uri="{BB962C8B-B14F-4D97-AF65-F5344CB8AC3E}">
        <p14:creationId xmlns:p14="http://schemas.microsoft.com/office/powerpoint/2010/main" val="23867575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CA3DE8-8B08-9940-80A7-75B8AD07FDB2}" type="datetimeFigureOut">
              <a:rPr lang="en-US" smtClean="0"/>
              <a:t>7/9/2020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201575-1A80-6D45-93E6-A7D5477B3B21}" type="slidenum">
              <a:rPr lang="en-US" smtClean="0"/>
              <a:t>‹#›</a:t>
            </a:fld>
            <a:endParaRPr lang="en-US"/>
          </a:p>
        </p:txBody>
      </p:sp>
    </p:spTree>
    <p:extLst>
      <p:ext uri="{BB962C8B-B14F-4D97-AF65-F5344CB8AC3E}">
        <p14:creationId xmlns:p14="http://schemas.microsoft.com/office/powerpoint/2010/main" val="2071044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478C7E9-CBA7-4004-9F21-A80220C49FC5}" type="datetimeFigureOut">
              <a:rPr lang="en-GB" smtClean="0"/>
              <a:t>09/07/2020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0C5EEB-7DDA-41D3-B4B6-CBC1BC7ACD61}" type="slidenum">
              <a:rPr lang="en-GB" smtClean="0"/>
              <a:t>‹#›</a:t>
            </a:fld>
            <a:endParaRPr lang="en-GB"/>
          </a:p>
        </p:txBody>
      </p:sp>
    </p:spTree>
    <p:extLst>
      <p:ext uri="{BB962C8B-B14F-4D97-AF65-F5344CB8AC3E}">
        <p14:creationId xmlns:p14="http://schemas.microsoft.com/office/powerpoint/2010/main" val="72506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478C7E9-CBA7-4004-9F21-A80220C49FC5}" type="datetimeFigureOut">
              <a:rPr lang="en-GB" smtClean="0"/>
              <a:t>09/07/2020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0C5EEB-7DDA-41D3-B4B6-CBC1BC7ACD61}" type="slidenum">
              <a:rPr lang="en-GB" smtClean="0"/>
              <a:t>‹#›</a:t>
            </a:fld>
            <a:endParaRPr lang="en-GB"/>
          </a:p>
        </p:txBody>
      </p:sp>
    </p:spTree>
    <p:extLst>
      <p:ext uri="{BB962C8B-B14F-4D97-AF65-F5344CB8AC3E}">
        <p14:creationId xmlns:p14="http://schemas.microsoft.com/office/powerpoint/2010/main" val="3742989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478C7E9-CBA7-4004-9F21-A80220C49FC5}" type="datetimeFigureOut">
              <a:rPr lang="en-GB" smtClean="0"/>
              <a:t>09/07/2020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00C5EEB-7DDA-41D3-B4B6-CBC1BC7ACD61}" type="slidenum">
              <a:rPr lang="en-GB" smtClean="0"/>
              <a:t>‹#›</a:t>
            </a:fld>
            <a:endParaRPr lang="en-GB"/>
          </a:p>
        </p:txBody>
      </p:sp>
    </p:spTree>
    <p:extLst>
      <p:ext uri="{BB962C8B-B14F-4D97-AF65-F5344CB8AC3E}">
        <p14:creationId xmlns:p14="http://schemas.microsoft.com/office/powerpoint/2010/main" val="3441922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478C7E9-CBA7-4004-9F21-A80220C49FC5}" type="datetimeFigureOut">
              <a:rPr lang="en-GB" smtClean="0"/>
              <a:t>09/07/2020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00C5EEB-7DDA-41D3-B4B6-CBC1BC7ACD61}" type="slidenum">
              <a:rPr lang="en-GB" smtClean="0"/>
              <a:t>‹#›</a:t>
            </a:fld>
            <a:endParaRPr lang="en-GB"/>
          </a:p>
        </p:txBody>
      </p:sp>
    </p:spTree>
    <p:extLst>
      <p:ext uri="{BB962C8B-B14F-4D97-AF65-F5344CB8AC3E}">
        <p14:creationId xmlns:p14="http://schemas.microsoft.com/office/powerpoint/2010/main" val="2189792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78C7E9-CBA7-4004-9F21-A80220C49FC5}" type="datetimeFigureOut">
              <a:rPr lang="en-GB" smtClean="0"/>
              <a:t>09/07/2020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00C5EEB-7DDA-41D3-B4B6-CBC1BC7ACD61}" type="slidenum">
              <a:rPr lang="en-GB" smtClean="0"/>
              <a:t>‹#›</a:t>
            </a:fld>
            <a:endParaRPr lang="en-GB"/>
          </a:p>
        </p:txBody>
      </p:sp>
    </p:spTree>
    <p:extLst>
      <p:ext uri="{BB962C8B-B14F-4D97-AF65-F5344CB8AC3E}">
        <p14:creationId xmlns:p14="http://schemas.microsoft.com/office/powerpoint/2010/main" val="3583863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478C7E9-CBA7-4004-9F21-A80220C49FC5}" type="datetimeFigureOut">
              <a:rPr lang="en-GB" smtClean="0"/>
              <a:t>09/07/2020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0C5EEB-7DDA-41D3-B4B6-CBC1BC7ACD61}" type="slidenum">
              <a:rPr lang="en-GB" smtClean="0"/>
              <a:t>‹#›</a:t>
            </a:fld>
            <a:endParaRPr lang="en-GB"/>
          </a:p>
        </p:txBody>
      </p:sp>
    </p:spTree>
    <p:extLst>
      <p:ext uri="{BB962C8B-B14F-4D97-AF65-F5344CB8AC3E}">
        <p14:creationId xmlns:p14="http://schemas.microsoft.com/office/powerpoint/2010/main" val="1914586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478C7E9-CBA7-4004-9F21-A80220C49FC5}" type="datetimeFigureOut">
              <a:rPr lang="en-GB" smtClean="0"/>
              <a:t>09/07/2020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0C5EEB-7DDA-41D3-B4B6-CBC1BC7ACD61}" type="slidenum">
              <a:rPr lang="en-GB" smtClean="0"/>
              <a:t>‹#›</a:t>
            </a:fld>
            <a:endParaRPr lang="en-GB"/>
          </a:p>
        </p:txBody>
      </p:sp>
    </p:spTree>
    <p:extLst>
      <p:ext uri="{BB962C8B-B14F-4D97-AF65-F5344CB8AC3E}">
        <p14:creationId xmlns:p14="http://schemas.microsoft.com/office/powerpoint/2010/main" val="3729423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78C7E9-CBA7-4004-9F21-A80220C49FC5}" type="datetimeFigureOut">
              <a:rPr lang="en-GB" smtClean="0"/>
              <a:t>09/07/2020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0C5EEB-7DDA-41D3-B4B6-CBC1BC7ACD61}" type="slidenum">
              <a:rPr lang="en-GB" smtClean="0"/>
              <a:t>‹#›</a:t>
            </a:fld>
            <a:endParaRPr lang="en-GB"/>
          </a:p>
        </p:txBody>
      </p:sp>
    </p:spTree>
    <p:extLst>
      <p:ext uri="{BB962C8B-B14F-4D97-AF65-F5344CB8AC3E}">
        <p14:creationId xmlns:p14="http://schemas.microsoft.com/office/powerpoint/2010/main" val="4050644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CA3DE8-8B08-9940-80A7-75B8AD07FDB2}" type="datetimeFigureOut">
              <a:rPr lang="en-US" smtClean="0"/>
              <a:t>7/9/2020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201575-1A80-6D45-93E6-A7D5477B3B21}" type="slidenum">
              <a:rPr lang="en-US" smtClean="0"/>
              <a:t>‹#›</a:t>
            </a:fld>
            <a:endParaRPr lang="en-US"/>
          </a:p>
        </p:txBody>
      </p:sp>
    </p:spTree>
    <p:extLst>
      <p:ext uri="{BB962C8B-B14F-4D97-AF65-F5344CB8AC3E}">
        <p14:creationId xmlns:p14="http://schemas.microsoft.com/office/powerpoint/2010/main" val="8566707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4081184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DEE5C6BA-FE2A-4C38-8D88-E70C06E54F8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08905" y="3726"/>
            <a:ext cx="6483095" cy="6858000"/>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Picture 17">
            <a:extLst>
              <a:ext uri="{FF2B5EF4-FFF2-40B4-BE49-F238E27FC236}">
                <a16:creationId xmlns:a16="http://schemas.microsoft.com/office/drawing/2014/main" id="{53E66F28-0926-4CFB-BDAB-646CAB184CB0}"/>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7" name="Title 6">
            <a:extLst>
              <a:ext uri="{FF2B5EF4-FFF2-40B4-BE49-F238E27FC236}">
                <a16:creationId xmlns:a16="http://schemas.microsoft.com/office/drawing/2014/main" id="{D7BCC61B-BDFE-48AB-959B-C556F01D07A4}"/>
              </a:ext>
            </a:extLst>
          </p:cNvPr>
          <p:cNvSpPr>
            <a:spLocks noGrp="1"/>
          </p:cNvSpPr>
          <p:nvPr>
            <p:ph type="title"/>
          </p:nvPr>
        </p:nvSpPr>
        <p:spPr>
          <a:xfrm>
            <a:off x="518585" y="230119"/>
            <a:ext cx="5909267" cy="1454051"/>
          </a:xfrm>
        </p:spPr>
        <p:txBody>
          <a:bodyPr vert="horz" lIns="91440" tIns="45720" rIns="91440" bIns="45720" rtlCol="0" anchor="ctr">
            <a:normAutofit fontScale="90000"/>
          </a:bodyPr>
          <a:lstStyle/>
          <a:p>
            <a:pPr algn="ctr">
              <a:spcAft>
                <a:spcPts val="600"/>
              </a:spcAft>
              <a:tabLst>
                <a:tab pos="2831465" algn="l"/>
              </a:tabLst>
            </a:pPr>
            <a:r>
              <a:rPr lang="en-US" sz="2400" b="1" spc="500" dirty="0" smtClean="0">
                <a:solidFill>
                  <a:srgbClr val="000000"/>
                </a:solidFill>
              </a:rPr>
              <a:t>E-Commerce Curriculum Synopsis</a:t>
            </a:r>
            <a:br>
              <a:rPr lang="en-US" sz="2400" b="1" spc="500" dirty="0" smtClean="0">
                <a:solidFill>
                  <a:srgbClr val="000000"/>
                </a:solidFill>
              </a:rPr>
            </a:br>
            <a:r>
              <a:rPr lang="en-US" sz="2400" b="1" spc="500" dirty="0">
                <a:solidFill>
                  <a:srgbClr val="000000"/>
                </a:solidFill>
              </a:rPr>
              <a:t/>
            </a:r>
            <a:br>
              <a:rPr lang="en-US" sz="2400" b="1" spc="500" dirty="0">
                <a:solidFill>
                  <a:srgbClr val="000000"/>
                </a:solidFill>
              </a:rPr>
            </a:br>
            <a:r>
              <a:rPr lang="en-US" sz="2400" b="1" spc="500" dirty="0" smtClean="0">
                <a:solidFill>
                  <a:srgbClr val="000000"/>
                </a:solidFill>
              </a:rPr>
              <a:t>Introduction </a:t>
            </a:r>
            <a:r>
              <a:rPr lang="en-US" sz="2400" b="1" spc="500" dirty="0">
                <a:solidFill>
                  <a:srgbClr val="000000"/>
                </a:solidFill>
              </a:rPr>
              <a:t>to tech through e-commerce </a:t>
            </a:r>
            <a:endParaRPr lang="en-US" sz="2400" b="1" kern="1200" spc="500" dirty="0">
              <a:solidFill>
                <a:srgbClr val="000000"/>
              </a:solidFill>
            </a:endParaRPr>
          </a:p>
        </p:txBody>
      </p:sp>
      <p:sp>
        <p:nvSpPr>
          <p:cNvPr id="20" name="Freeform 60">
            <a:extLst>
              <a:ext uri="{FF2B5EF4-FFF2-40B4-BE49-F238E27FC236}">
                <a16:creationId xmlns:a16="http://schemas.microsoft.com/office/drawing/2014/main" id="{DE9FA85F-F0FB-4952-A05F-04CC67B18EE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3099" y="1"/>
            <a:ext cx="3960192" cy="2251543"/>
          </a:xfrm>
          <a:custGeom>
            <a:avLst/>
            <a:gdLst>
              <a:gd name="connsiteX0" fmla="*/ 20753 w 3960192"/>
              <a:gd name="connsiteY0" fmla="*/ 0 h 2251543"/>
              <a:gd name="connsiteX1" fmla="*/ 3939439 w 3960192"/>
              <a:gd name="connsiteY1" fmla="*/ 0 h 2251543"/>
              <a:gd name="connsiteX2" fmla="*/ 3949969 w 3960192"/>
              <a:gd name="connsiteY2" fmla="*/ 68994 h 2251543"/>
              <a:gd name="connsiteX3" fmla="*/ 3960192 w 3960192"/>
              <a:gd name="connsiteY3" fmla="*/ 271447 h 2251543"/>
              <a:gd name="connsiteX4" fmla="*/ 1980096 w 3960192"/>
              <a:gd name="connsiteY4" fmla="*/ 2251543 h 2251543"/>
              <a:gd name="connsiteX5" fmla="*/ 0 w 3960192"/>
              <a:gd name="connsiteY5" fmla="*/ 271447 h 2251543"/>
              <a:gd name="connsiteX6" fmla="*/ 10223 w 3960192"/>
              <a:gd name="connsiteY6" fmla="*/ 68994 h 2251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60192" h="2251543">
                <a:moveTo>
                  <a:pt x="20753" y="0"/>
                </a:moveTo>
                <a:lnTo>
                  <a:pt x="3939439" y="0"/>
                </a:lnTo>
                <a:lnTo>
                  <a:pt x="3949969" y="68994"/>
                </a:lnTo>
                <a:cubicBezTo>
                  <a:pt x="3956729" y="135559"/>
                  <a:pt x="3960192" y="203099"/>
                  <a:pt x="3960192" y="271447"/>
                </a:cubicBezTo>
                <a:cubicBezTo>
                  <a:pt x="3960192" y="1365024"/>
                  <a:pt x="3073673" y="2251543"/>
                  <a:pt x="1980096" y="2251543"/>
                </a:cubicBezTo>
                <a:cubicBezTo>
                  <a:pt x="886519" y="2251543"/>
                  <a:pt x="0" y="1365024"/>
                  <a:pt x="0" y="271447"/>
                </a:cubicBezTo>
                <a:cubicBezTo>
                  <a:pt x="0" y="203099"/>
                  <a:pt x="3463" y="135559"/>
                  <a:pt x="10223" y="68994"/>
                </a:cubicBezTo>
                <a:close/>
              </a:path>
            </a:pathLst>
          </a:custGeom>
          <a:solidFill>
            <a:srgbClr val="FFFFFF"/>
          </a:solidFill>
          <a:ln>
            <a:gradFill>
              <a:gsLst>
                <a:gs pos="0">
                  <a:schemeClr val="accent1"/>
                </a:gs>
                <a:gs pos="23000">
                  <a:schemeClr val="accent1"/>
                </a:gs>
                <a:gs pos="83000">
                  <a:schemeClr val="accent5"/>
                </a:gs>
                <a:gs pos="100000">
                  <a:schemeClr val="accent5"/>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45B0110F-5A0A-8F42-991D-E55C3CA92605}"/>
              </a:ext>
            </a:extLst>
          </p:cNvPr>
          <p:cNvPicPr>
            <a:picLocks noChangeAspect="1"/>
          </p:cNvPicPr>
          <p:nvPr/>
        </p:nvPicPr>
        <p:blipFill rotWithShape="1">
          <a:blip r:embed="rId3">
            <a:alphaModFix/>
          </a:blip>
          <a:srcRect r="1891" b="-2"/>
          <a:stretch/>
        </p:blipFill>
        <p:spPr>
          <a:xfrm>
            <a:off x="6632714" y="1"/>
            <a:ext cx="3674754" cy="2106932"/>
          </a:xfrm>
          <a:custGeom>
            <a:avLst/>
            <a:gdLst/>
            <a:ahLst/>
            <a:cxnLst/>
            <a:rect l="l" t="t" r="r" b="b"/>
            <a:pathLst>
              <a:path w="3674754" h="2106932">
                <a:moveTo>
                  <a:pt x="21954" y="0"/>
                </a:moveTo>
                <a:lnTo>
                  <a:pt x="3652800" y="0"/>
                </a:lnTo>
                <a:lnTo>
                  <a:pt x="3665268" y="81694"/>
                </a:lnTo>
                <a:cubicBezTo>
                  <a:pt x="3671541" y="143461"/>
                  <a:pt x="3674754" y="206133"/>
                  <a:pt x="3674754" y="269555"/>
                </a:cubicBezTo>
                <a:cubicBezTo>
                  <a:pt x="3674754" y="1284311"/>
                  <a:pt x="2852132" y="2106932"/>
                  <a:pt x="1837377" y="2106932"/>
                </a:cubicBezTo>
                <a:cubicBezTo>
                  <a:pt x="822622" y="2106932"/>
                  <a:pt x="0" y="1284311"/>
                  <a:pt x="0" y="269555"/>
                </a:cubicBezTo>
                <a:cubicBezTo>
                  <a:pt x="0" y="206133"/>
                  <a:pt x="3214" y="143461"/>
                  <a:pt x="9486" y="81694"/>
                </a:cubicBezTo>
                <a:close/>
              </a:path>
            </a:pathLst>
          </a:custGeom>
          <a:effectLst>
            <a:softEdge rad="0"/>
          </a:effectLst>
        </p:spPr>
      </p:pic>
      <p:sp>
        <p:nvSpPr>
          <p:cNvPr id="8" name="Content Placeholder 7">
            <a:extLst>
              <a:ext uri="{FF2B5EF4-FFF2-40B4-BE49-F238E27FC236}">
                <a16:creationId xmlns:a16="http://schemas.microsoft.com/office/drawing/2014/main" id="{90EFF5AE-FE4F-44C9-B1E7-BC6C756E1DA2}"/>
              </a:ext>
            </a:extLst>
          </p:cNvPr>
          <p:cNvSpPr>
            <a:spLocks noGrp="1"/>
          </p:cNvSpPr>
          <p:nvPr>
            <p:ph idx="1"/>
          </p:nvPr>
        </p:nvSpPr>
        <p:spPr>
          <a:xfrm>
            <a:off x="415489" y="2056650"/>
            <a:ext cx="6594653" cy="4496958"/>
          </a:xfrm>
        </p:spPr>
        <p:txBody>
          <a:bodyPr vert="horz" lIns="91440" tIns="45720" rIns="91440" bIns="45720" rtlCol="0" anchor="ctr">
            <a:normAutofit fontScale="92500" lnSpcReduction="10000"/>
          </a:bodyPr>
          <a:lstStyle/>
          <a:p>
            <a:pPr marL="0" indent="0" algn="just">
              <a:buNone/>
            </a:pPr>
            <a:r>
              <a:rPr lang="en-US" sz="1400" dirty="0" smtClean="0">
                <a:solidFill>
                  <a:srgbClr val="000000"/>
                </a:solidFill>
              </a:rPr>
              <a:t>E-Commerce represents the virtualization of a common day to day activity familiar to every person nowadays. But not everybody understand the multiple technologies that are combine in the background that makes possible to sale and buy through the internet</a:t>
            </a:r>
          </a:p>
          <a:p>
            <a:pPr marL="0" indent="0" algn="just">
              <a:buNone/>
            </a:pPr>
            <a:r>
              <a:rPr lang="en-US" sz="1400" dirty="0" smtClean="0">
                <a:solidFill>
                  <a:srgbClr val="000000"/>
                </a:solidFill>
              </a:rPr>
              <a:t>E-Commerce connects many tech requirements, from creating a basic website to the development of the right content, graphic design, search engine optimization, advertising and promotion with digital marketing, data analytics, inventory management, shipping and logistics, finance and many other key areas that rely on technical knowledge that can become a career path for any women.</a:t>
            </a:r>
            <a:endParaRPr lang="en-US" sz="1400" dirty="0" smtClean="0">
              <a:solidFill>
                <a:srgbClr val="000000"/>
              </a:solidFill>
            </a:endParaRPr>
          </a:p>
          <a:p>
            <a:pPr marL="0" indent="0" algn="just">
              <a:buNone/>
            </a:pPr>
            <a:r>
              <a:rPr lang="en-US" sz="1400" dirty="0" smtClean="0">
                <a:solidFill>
                  <a:srgbClr val="000000"/>
                </a:solidFill>
              </a:rPr>
              <a:t>This training is designed to initiate the girls in this technologies through a practical </a:t>
            </a:r>
            <a:r>
              <a:rPr lang="en-US" sz="1400" dirty="0">
                <a:solidFill>
                  <a:srgbClr val="000000"/>
                </a:solidFill>
              </a:rPr>
              <a:t>exercise which is  to create </a:t>
            </a:r>
            <a:r>
              <a:rPr lang="en-US" sz="1400" dirty="0" smtClean="0">
                <a:solidFill>
                  <a:srgbClr val="000000"/>
                </a:solidFill>
              </a:rPr>
              <a:t>her </a:t>
            </a:r>
            <a:r>
              <a:rPr lang="en-US" sz="1400" dirty="0">
                <a:solidFill>
                  <a:srgbClr val="000000"/>
                </a:solidFill>
              </a:rPr>
              <a:t>own virtual </a:t>
            </a:r>
            <a:r>
              <a:rPr lang="en-US" sz="1400" dirty="0" smtClean="0">
                <a:solidFill>
                  <a:srgbClr val="000000"/>
                </a:solidFill>
              </a:rPr>
              <a:t>store using different tools available. This clear result will motivate them to continue their journey into technology as they feel empowered by achieving this first step</a:t>
            </a:r>
            <a:endParaRPr lang="en-US" sz="1400" dirty="0">
              <a:solidFill>
                <a:srgbClr val="000000"/>
              </a:solidFill>
            </a:endParaRPr>
          </a:p>
          <a:p>
            <a:pPr marL="0" indent="0" algn="just">
              <a:buNone/>
            </a:pPr>
            <a:r>
              <a:rPr lang="en-US" sz="1400" dirty="0" smtClean="0"/>
              <a:t>The curriculum will start by explaining basic concept of e-commerce and the different technologies used in the background. Then the girls will create their store, upload and set few products, including pricing, shipping, setting payment gateways and high level order management</a:t>
            </a:r>
          </a:p>
          <a:p>
            <a:pPr marL="0" indent="0" algn="just">
              <a:buNone/>
            </a:pPr>
            <a:r>
              <a:rPr lang="en-US" sz="1400" dirty="0" smtClean="0"/>
              <a:t>The girls will have the opportunity to present their project and get feedback from the volunteers who can advise them in the best way to continue learning according their interest</a:t>
            </a:r>
          </a:p>
          <a:p>
            <a:pPr marL="0" indent="0" algn="just">
              <a:buNone/>
            </a:pPr>
            <a:r>
              <a:rPr lang="en-US" sz="1400" dirty="0" smtClean="0"/>
              <a:t>After participating in the Workshop, the girls will be credited with X modules of the X required to get the certification from the Equals </a:t>
            </a:r>
            <a:r>
              <a:rPr lang="en-US" sz="1400" dirty="0" err="1" smtClean="0"/>
              <a:t>Badggets</a:t>
            </a:r>
            <a:r>
              <a:rPr lang="en-US" sz="1400" dirty="0" smtClean="0"/>
              <a:t> </a:t>
            </a:r>
            <a:r>
              <a:rPr lang="en-US" sz="1400" dirty="0" err="1" smtClean="0"/>
              <a:t>Programme</a:t>
            </a:r>
            <a:r>
              <a:rPr lang="en-US" sz="1400" dirty="0" smtClean="0"/>
              <a:t>. This is an unique opportunity to continue their education to pursue a career in Technology and have the assets to enter the labor market</a:t>
            </a:r>
          </a:p>
        </p:txBody>
      </p:sp>
      <p:sp>
        <p:nvSpPr>
          <p:cNvPr id="22" name="Freeform 68">
            <a:extLst>
              <a:ext uri="{FF2B5EF4-FFF2-40B4-BE49-F238E27FC236}">
                <a16:creationId xmlns:a16="http://schemas.microsoft.com/office/drawing/2014/main" id="{FEBD362A-CC27-47D9-8FC3-A5E91BA0760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5296" y="2922177"/>
            <a:ext cx="4956705" cy="3945299"/>
          </a:xfrm>
          <a:custGeom>
            <a:avLst/>
            <a:gdLst>
              <a:gd name="connsiteX0" fmla="*/ 2718646 w 4956705"/>
              <a:gd name="connsiteY0" fmla="*/ 0 h 3945299"/>
              <a:gd name="connsiteX1" fmla="*/ 4816486 w 4956705"/>
              <a:gd name="connsiteY1" fmla="*/ 989335 h 3945299"/>
              <a:gd name="connsiteX2" fmla="*/ 4956705 w 4956705"/>
              <a:gd name="connsiteY2" fmla="*/ 1176848 h 3945299"/>
              <a:gd name="connsiteX3" fmla="*/ 4956705 w 4956705"/>
              <a:gd name="connsiteY3" fmla="*/ 3945299 h 3945299"/>
              <a:gd name="connsiteX4" fmla="*/ 294783 w 4956705"/>
              <a:gd name="connsiteY4" fmla="*/ 3945299 h 3945299"/>
              <a:gd name="connsiteX5" fmla="*/ 213645 w 4956705"/>
              <a:gd name="connsiteY5" fmla="*/ 3776866 h 3945299"/>
              <a:gd name="connsiteX6" fmla="*/ 0 w 4956705"/>
              <a:gd name="connsiteY6" fmla="*/ 2718646 h 3945299"/>
              <a:gd name="connsiteX7" fmla="*/ 2718646 w 4956705"/>
              <a:gd name="connsiteY7" fmla="*/ 0 h 3945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56705" h="3945299">
                <a:moveTo>
                  <a:pt x="2718646" y="0"/>
                </a:moveTo>
                <a:cubicBezTo>
                  <a:pt x="3563221" y="0"/>
                  <a:pt x="4317846" y="385123"/>
                  <a:pt x="4816486" y="989335"/>
                </a:cubicBezTo>
                <a:lnTo>
                  <a:pt x="4956705" y="1176848"/>
                </a:lnTo>
                <a:lnTo>
                  <a:pt x="4956705" y="3945299"/>
                </a:lnTo>
                <a:lnTo>
                  <a:pt x="294783" y="3945299"/>
                </a:lnTo>
                <a:lnTo>
                  <a:pt x="213645" y="3776866"/>
                </a:lnTo>
                <a:cubicBezTo>
                  <a:pt x="76074" y="3451612"/>
                  <a:pt x="0" y="3094013"/>
                  <a:pt x="0" y="2718646"/>
                </a:cubicBezTo>
                <a:cubicBezTo>
                  <a:pt x="0" y="1217179"/>
                  <a:pt x="1217179" y="0"/>
                  <a:pt x="2718646" y="0"/>
                </a:cubicBezTo>
                <a:close/>
              </a:path>
            </a:pathLst>
          </a:custGeom>
          <a:solidFill>
            <a:srgbClr val="FFFFFF"/>
          </a:solidFill>
          <a:ln>
            <a:gradFill>
              <a:gsLst>
                <a:gs pos="0">
                  <a:schemeClr val="accent1"/>
                </a:gs>
                <a:gs pos="23000">
                  <a:schemeClr val="accent1"/>
                </a:gs>
                <a:gs pos="83000">
                  <a:schemeClr val="accent5"/>
                </a:gs>
                <a:gs pos="100000">
                  <a:schemeClr val="accent5"/>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Picture 10" descr="A picture containing drawing&#10;&#10;Description automatically generated">
            <a:extLst>
              <a:ext uri="{FF2B5EF4-FFF2-40B4-BE49-F238E27FC236}">
                <a16:creationId xmlns:a16="http://schemas.microsoft.com/office/drawing/2014/main" id="{043853B4-32B0-442F-B64A-CDC7AA697B7D}"/>
              </a:ext>
            </a:extLst>
          </p:cNvPr>
          <p:cNvPicPr>
            <a:picLocks noChangeAspect="1"/>
          </p:cNvPicPr>
          <p:nvPr/>
        </p:nvPicPr>
        <p:blipFill rotWithShape="1">
          <a:blip r:embed="rId4">
            <a:alphaModFix/>
          </a:blip>
          <a:srcRect t="12790" r="3" b="8315"/>
          <a:stretch/>
        </p:blipFill>
        <p:spPr>
          <a:xfrm>
            <a:off x="7347664" y="3045447"/>
            <a:ext cx="4844335" cy="3822027"/>
          </a:xfrm>
          <a:custGeom>
            <a:avLst/>
            <a:gdLst/>
            <a:ahLst/>
            <a:cxnLst/>
            <a:rect l="l" t="t" r="r" b="b"/>
            <a:pathLst>
              <a:path w="4792674" h="3781268">
                <a:moveTo>
                  <a:pt x="2554615" y="0"/>
                </a:moveTo>
                <a:cubicBezTo>
                  <a:pt x="3436412" y="0"/>
                  <a:pt x="4213859" y="446774"/>
                  <a:pt x="4672942" y="1126306"/>
                </a:cubicBezTo>
                <a:lnTo>
                  <a:pt x="4792674" y="1323391"/>
                </a:lnTo>
                <a:lnTo>
                  <a:pt x="4792674" y="3781268"/>
                </a:lnTo>
                <a:lnTo>
                  <a:pt x="313779" y="3781268"/>
                </a:lnTo>
                <a:lnTo>
                  <a:pt x="308328" y="3772297"/>
                </a:lnTo>
                <a:cubicBezTo>
                  <a:pt x="111694" y="3410325"/>
                  <a:pt x="0" y="2995514"/>
                  <a:pt x="0" y="2554615"/>
                </a:cubicBezTo>
                <a:cubicBezTo>
                  <a:pt x="0" y="1143740"/>
                  <a:pt x="1143740" y="0"/>
                  <a:pt x="2554615" y="0"/>
                </a:cubicBezTo>
                <a:close/>
              </a:path>
            </a:pathLst>
          </a:custGeom>
          <a:effectLst>
            <a:softEdge rad="0"/>
          </a:effectLst>
        </p:spPr>
      </p:pic>
    </p:spTree>
    <p:extLst>
      <p:ext uri="{BB962C8B-B14F-4D97-AF65-F5344CB8AC3E}">
        <p14:creationId xmlns:p14="http://schemas.microsoft.com/office/powerpoint/2010/main" val="920292090"/>
      </p:ext>
    </p:extLst>
  </p:cSld>
  <p:clrMapOvr>
    <a:masterClrMapping/>
  </p:clrMapOvr>
  <mc:AlternateContent xmlns:mc="http://schemas.openxmlformats.org/markup-compatibility/2006" xmlns:p14="http://schemas.microsoft.com/office/powerpoint/2010/main">
    <mc:Choice Requires="p14">
      <p:transition spd="med" p14:dur="700" advClick="0" advTm="100">
        <p:fade/>
      </p:transition>
    </mc:Choice>
    <mc:Fallback xmlns="">
      <p:transition spd="med" advClick="0" advTm="100">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284</Words>
  <Application>Microsoft Office PowerPoint</Application>
  <PresentationFormat>Widescreen</PresentationFormat>
  <Paragraphs>7</Paragraphs>
  <Slides>2</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vt:i4>
      </vt:variant>
    </vt:vector>
  </HeadingPairs>
  <TitlesOfParts>
    <vt:vector size="7" baseType="lpstr">
      <vt:lpstr>Arial</vt:lpstr>
      <vt:lpstr>Calibri</vt:lpstr>
      <vt:lpstr>Calibri Light</vt:lpstr>
      <vt:lpstr>Office Theme</vt:lpstr>
      <vt:lpstr>1_Office Theme</vt:lpstr>
      <vt:lpstr>PowerPoint Presentation</vt:lpstr>
      <vt:lpstr>E-Commerce Curriculum Synopsis  Introduction to tech through e-commerce </vt:lpstr>
    </vt:vector>
  </TitlesOfParts>
  <Company>GSMA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Judith Azcunes de Valzania</dc:creator>
  <cp:lastModifiedBy>Judith Azcunes de Valzania</cp:lastModifiedBy>
  <cp:revision>9</cp:revision>
  <dcterms:created xsi:type="dcterms:W3CDTF">2020-07-10T01:17:19Z</dcterms:created>
  <dcterms:modified xsi:type="dcterms:W3CDTF">2020-07-10T02:45:04Z</dcterms:modified>
</cp:coreProperties>
</file>